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25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/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Palm trees against a pink and purple sky after sunset"/>
          <p:cNvSpPr/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A pink inflatable ring floating in a pool"/>
          <p:cNvSpPr/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/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/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" name="Low angle view of a palm tree with Dubai’s skyscrapers in the background"/>
          <p:cNvSpPr/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3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4" name="A blue and white director’s chair beside a pool with a floating blue inflatable ring"/>
          <p:cNvSpPr/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8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6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7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uilding Web Servers with Node.js HTTP Modu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1079599">
              <a:defRPr spc="-618" sz="12369"/>
            </a:lvl1pPr>
          </a:lstStyle>
          <a:p>
            <a:pPr/>
            <a:r>
              <a:t>Building Web Servers with Node.js HTTP Module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67" sz="9200"/>
            </a:lvl1pPr>
          </a:lstStyle>
          <a:p>
            <a:pPr/>
            <a:r>
              <a:t>Conclusion</a:t>
            </a:r>
          </a:p>
        </p:txBody>
      </p:sp>
      <p:sp>
        <p:nvSpPr>
          <p:cNvPr id="193" name="Node.js HTTP module simplifies web server development.…"/>
          <p:cNvSpPr txBox="1"/>
          <p:nvPr>
            <p:ph type="body" sz="quarter" idx="1"/>
          </p:nvPr>
        </p:nvSpPr>
        <p:spPr>
          <a:xfrm>
            <a:off x="1487778" y="5012817"/>
            <a:ext cx="15826286" cy="3690366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Node.js HTTP module simplifies web server development.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Ideal for real-time applications and APIs.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Node.js community offers support and tools.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hank you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BY Hamza GUERMAJ  09-21-2023"/>
          <p:cNvSpPr txBox="1"/>
          <p:nvPr>
            <p:ph type="body" idx="21"/>
          </p:nvPr>
        </p:nvSpPr>
        <p:spPr>
          <a:xfrm>
            <a:off x="15014875" y="11060139"/>
            <a:ext cx="6808723" cy="9670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49148">
              <a:spcBef>
                <a:spcPts val="3000"/>
              </a:spcBef>
              <a:defRPr b="1" spc="-98" sz="329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BY Hamza GUERMAJ  09-21-2023</a:t>
            </a:r>
          </a:p>
        </p:txBody>
      </p:sp>
      <p:sp>
        <p:nvSpPr>
          <p:cNvPr id="163" name="Why Node.js for Web Servers?…"/>
          <p:cNvSpPr txBox="1"/>
          <p:nvPr>
            <p:ph type="body" sz="half" idx="1"/>
          </p:nvPr>
        </p:nvSpPr>
        <p:spPr>
          <a:xfrm>
            <a:off x="1656110" y="3924300"/>
            <a:ext cx="12369294" cy="7137401"/>
          </a:xfrm>
          <a:prstGeom prst="rect">
            <a:avLst/>
          </a:prstGeom>
        </p:spPr>
        <p:txBody>
          <a:bodyPr/>
          <a:lstStyle/>
          <a:p>
            <a:pPr marL="828103" indent="-828103" defTabSz="569594">
              <a:spcBef>
                <a:spcPts val="2200"/>
              </a:spcBef>
              <a:buSzPct val="100000"/>
              <a:buAutoNum type="arabicPeriod" startAt="1"/>
              <a:defRPr spc="-37" sz="3725" u="none"/>
            </a:pPr>
            <a:r>
              <a:t>Why Node.js for Web Servers?</a:t>
            </a:r>
          </a:p>
          <a:p>
            <a:pPr marL="828103" indent="-828103" defTabSz="569594">
              <a:spcBef>
                <a:spcPts val="2200"/>
              </a:spcBef>
              <a:buSzPct val="100000"/>
              <a:buAutoNum type="arabicPeriod" startAt="1"/>
              <a:defRPr spc="-37" sz="3725" u="none"/>
            </a:pPr>
            <a:r>
              <a:t>Introduction to HTTP Module</a:t>
            </a:r>
          </a:p>
          <a:p>
            <a:pPr marL="828103" indent="-828103" defTabSz="569594">
              <a:spcBef>
                <a:spcPts val="2200"/>
              </a:spcBef>
              <a:buSzPct val="100000"/>
              <a:buAutoNum type="arabicPeriod" startAt="1"/>
              <a:defRPr spc="-37" sz="3725" u="none"/>
            </a:pPr>
            <a:r>
              <a:t>Creating an HTTP Server</a:t>
            </a:r>
          </a:p>
          <a:p>
            <a:pPr marL="828103" indent="-828103" defTabSz="569594">
              <a:spcBef>
                <a:spcPts val="2200"/>
              </a:spcBef>
              <a:buSzPct val="100000"/>
              <a:buAutoNum type="arabicPeriod" startAt="1"/>
              <a:defRPr spc="-37" sz="3725" u="none"/>
            </a:pPr>
            <a:r>
              <a:t>Handling HTTP Requests</a:t>
            </a:r>
          </a:p>
          <a:p>
            <a:pPr marL="828103" indent="-828103" defTabSz="569594">
              <a:spcBef>
                <a:spcPts val="2200"/>
              </a:spcBef>
              <a:buSzPct val="100000"/>
              <a:buAutoNum type="arabicPeriod" startAt="1"/>
              <a:defRPr spc="-37" sz="3725" u="none"/>
            </a:pPr>
            <a:r>
              <a:t>Sending HTTP Responses</a:t>
            </a:r>
          </a:p>
          <a:p>
            <a:pPr marL="828103" indent="-828103" defTabSz="569594">
              <a:spcBef>
                <a:spcPts val="2200"/>
              </a:spcBef>
              <a:buSzPct val="100000"/>
              <a:buAutoNum type="arabicPeriod" startAt="1"/>
              <a:defRPr spc="-37" sz="3725" u="none"/>
            </a:pPr>
            <a:r>
              <a:t>Real-world Examples</a:t>
            </a:r>
          </a:p>
          <a:p>
            <a:pPr marL="828103" indent="-828103" defTabSz="569594">
              <a:spcBef>
                <a:spcPts val="2200"/>
              </a:spcBef>
              <a:buSzPct val="100000"/>
              <a:buAutoNum type="arabicPeriod" startAt="1"/>
              <a:defRPr spc="-37" sz="3725" u="none"/>
            </a:pPr>
            <a:r>
              <a:t>Best Practices</a:t>
            </a:r>
          </a:p>
          <a:p>
            <a:pPr marL="828103" indent="-828103" defTabSz="569594">
              <a:spcBef>
                <a:spcPts val="2200"/>
              </a:spcBef>
              <a:buSzPct val="100000"/>
              <a:buAutoNum type="arabicPeriod" startAt="1"/>
              <a:defRPr spc="-37" sz="3725" u="none"/>
            </a:pPr>
            <a:r>
              <a:t>Conclusion</a:t>
            </a:r>
          </a:p>
        </p:txBody>
      </p:sp>
      <p:sp>
        <p:nvSpPr>
          <p:cNvPr id="164" name="Summary"/>
          <p:cNvSpPr txBox="1"/>
          <p:nvPr>
            <p:ph type="title"/>
          </p:nvPr>
        </p:nvSpPr>
        <p:spPr>
          <a:xfrm>
            <a:off x="1519200" y="1692002"/>
            <a:ext cx="21710368" cy="1632496"/>
          </a:xfrm>
          <a:prstGeom prst="rect">
            <a:avLst/>
          </a:prstGeom>
        </p:spPr>
        <p:txBody>
          <a:bodyPr/>
          <a:lstStyle/>
          <a:p>
            <a:pPr defTabSz="531622">
              <a:defRPr spc="-364" sz="9100"/>
            </a:pPr>
            <a:r>
              <a:rPr spc="-342" sz="8554"/>
              <a:t>Summary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y Node.js for Web Serve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67" sz="9200"/>
            </a:lvl1pPr>
          </a:lstStyle>
          <a:p>
            <a:pPr/>
            <a:r>
              <a:t>Why Node.js for Web Servers?</a:t>
            </a:r>
          </a:p>
        </p:txBody>
      </p:sp>
      <p:sp>
        <p:nvSpPr>
          <p:cNvPr id="167" name="High performance and scalability.…"/>
          <p:cNvSpPr txBox="1"/>
          <p:nvPr>
            <p:ph type="body" idx="1"/>
          </p:nvPr>
        </p:nvSpPr>
        <p:spPr>
          <a:xfrm>
            <a:off x="1295399" y="4118511"/>
            <a:ext cx="21869401" cy="7137401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  <a:defRPr sz="4500"/>
            </a:pPr>
            <a:r>
              <a:t>High performance and scalability.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 sz="4500"/>
            </a:pPr>
            <a:r>
              <a:t>Event-driven, non-blocking I/O.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 sz="4500"/>
            </a:pPr>
            <a:r>
              <a:t>Real-time applications (chat, gaming).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 sz="4500"/>
            </a:pPr>
            <a:r>
              <a:t>Active open-source community.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troduction to HTTP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67" sz="9200"/>
            </a:lvl1pPr>
          </a:lstStyle>
          <a:p>
            <a:pPr/>
            <a:r>
              <a:t>Introduction to HTTP Module</a:t>
            </a:r>
          </a:p>
        </p:txBody>
      </p:sp>
      <p:sp>
        <p:nvSpPr>
          <p:cNvPr id="170" name="Node.js HTTP module for web server capabilities.…"/>
          <p:cNvSpPr txBox="1"/>
          <p:nvPr>
            <p:ph type="body" idx="1"/>
          </p:nvPr>
        </p:nvSpPr>
        <p:spPr>
          <a:xfrm>
            <a:off x="1295399" y="4164322"/>
            <a:ext cx="21869401" cy="7137401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  <a:defRPr sz="4500"/>
            </a:pPr>
            <a:r>
              <a:t>Node.js HTTP module for web server capabilities.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 sz="4500"/>
            </a:pPr>
            <a:r>
              <a:t>Part of Node.js core.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 sz="4500"/>
            </a:pPr>
            <a:r>
              <a:t>Easily create HTTP servers and clients.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reating an HTTP 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67" sz="9200"/>
            </a:lvl1pPr>
          </a:lstStyle>
          <a:p>
            <a:pPr/>
            <a:r>
              <a:t>Creating an HTTP Server</a:t>
            </a:r>
          </a:p>
        </p:txBody>
      </p:sp>
      <p:sp>
        <p:nvSpPr>
          <p:cNvPr id="173" name="“http.createServer( )”method.…"/>
          <p:cNvSpPr txBox="1"/>
          <p:nvPr>
            <p:ph type="body" sz="quarter" idx="1"/>
          </p:nvPr>
        </p:nvSpPr>
        <p:spPr>
          <a:xfrm>
            <a:off x="1295400" y="3924300"/>
            <a:ext cx="7806216" cy="3181144"/>
          </a:xfrm>
          <a:prstGeom prst="rect">
            <a:avLst/>
          </a:prstGeom>
        </p:spPr>
        <p:txBody>
          <a:bodyPr/>
          <a:lstStyle/>
          <a:p>
            <a:pPr marL="621791" indent="-621791" defTabSz="560831">
              <a:spcBef>
                <a:spcPts val="3100"/>
              </a:spcBef>
              <a:buClr>
                <a:srgbClr val="000000"/>
              </a:buClr>
              <a:buSzPct val="200000"/>
              <a:buChar char="•"/>
              <a:defRPr sz="3839"/>
            </a:pPr>
            <a:r>
              <a:t>“http.createServer( )”method.</a:t>
            </a:r>
          </a:p>
          <a:p>
            <a:pPr marL="621791" indent="-621791" defTabSz="560831">
              <a:spcBef>
                <a:spcPts val="3100"/>
              </a:spcBef>
              <a:buClr>
                <a:srgbClr val="000000"/>
              </a:buClr>
              <a:buSzPct val="200000"/>
              <a:buChar char="•"/>
              <a:defRPr sz="3839"/>
            </a:pPr>
            <a:r>
              <a:t>Bind to a port and IP address.</a:t>
            </a:r>
          </a:p>
          <a:p>
            <a:pPr marL="621791" indent="-621791" defTabSz="560831">
              <a:spcBef>
                <a:spcPts val="3100"/>
              </a:spcBef>
              <a:buClr>
                <a:srgbClr val="000000"/>
              </a:buClr>
              <a:buSzPct val="200000"/>
              <a:buChar char="•"/>
              <a:defRPr sz="3839"/>
            </a:pPr>
            <a:r>
              <a:t>Example: Basic HTTP server.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440" y="6495674"/>
            <a:ext cx="14325321" cy="5573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andling HTTP Requ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67" sz="9200"/>
            </a:lvl1pPr>
          </a:lstStyle>
          <a:p>
            <a:pPr/>
            <a:r>
              <a:t>Handling HTTP Requests</a:t>
            </a:r>
          </a:p>
        </p:txBody>
      </p:sp>
      <p:sp>
        <p:nvSpPr>
          <p:cNvPr id="177" name="Event-driven request handling.…"/>
          <p:cNvSpPr txBox="1"/>
          <p:nvPr>
            <p:ph type="body" sz="quarter" idx="1"/>
          </p:nvPr>
        </p:nvSpPr>
        <p:spPr>
          <a:xfrm>
            <a:off x="1295400" y="3924299"/>
            <a:ext cx="8994964" cy="3991803"/>
          </a:xfrm>
          <a:prstGeom prst="rect">
            <a:avLst/>
          </a:prstGeom>
        </p:spPr>
        <p:txBody>
          <a:bodyPr/>
          <a:lstStyle/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Event-driven request handling.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Accessing request data and URLs.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Routing requests.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Example: Request handling.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7708" y="3769743"/>
            <a:ext cx="11720818" cy="9480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ending HTTP Respon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67" sz="9200"/>
            </a:lvl1pPr>
          </a:lstStyle>
          <a:p>
            <a:pPr/>
            <a:r>
              <a:t>Sending HTTP Responses</a:t>
            </a:r>
          </a:p>
        </p:txBody>
      </p:sp>
      <p:sp>
        <p:nvSpPr>
          <p:cNvPr id="181" name="Setting response headers.…"/>
          <p:cNvSpPr txBox="1"/>
          <p:nvPr>
            <p:ph type="body" sz="quarter" idx="1"/>
          </p:nvPr>
        </p:nvSpPr>
        <p:spPr>
          <a:xfrm>
            <a:off x="1295400" y="3539091"/>
            <a:ext cx="7747038" cy="4695469"/>
          </a:xfrm>
          <a:prstGeom prst="rect">
            <a:avLst/>
          </a:prstGeom>
        </p:spPr>
        <p:txBody>
          <a:bodyPr/>
          <a:lstStyle/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Setting response headers.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Writing response content.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Handling status codes.</a:t>
            </a:r>
          </a:p>
          <a:p>
            <a:pPr marL="634745" indent="-634745" defTabSz="572516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3920"/>
            </a:pPr>
            <a:r>
              <a:t>Example: Sending JSON response.</a:t>
            </a:r>
          </a:p>
        </p:txBody>
      </p:sp>
      <p:pic>
        <p:nvPicPr>
          <p:cNvPr id="182" name="Screenshot 2023-09-22 at 09.19.37.png" descr="Screenshot 2023-09-22 at 09.19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9432" y="6462628"/>
            <a:ext cx="14693380" cy="5911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al-world Exam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67" sz="9200"/>
            </a:lvl1pPr>
          </a:lstStyle>
          <a:p>
            <a:pPr/>
            <a:r>
              <a:t>Real-world Examples</a:t>
            </a:r>
          </a:p>
        </p:txBody>
      </p:sp>
      <p:sp>
        <p:nvSpPr>
          <p:cNvPr id="185" name="Building RESTful APIs.…"/>
          <p:cNvSpPr txBox="1"/>
          <p:nvPr>
            <p:ph type="body" sz="quarter" idx="1"/>
          </p:nvPr>
        </p:nvSpPr>
        <p:spPr>
          <a:xfrm>
            <a:off x="1401584" y="3683826"/>
            <a:ext cx="8605792" cy="4436490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  <a:defRPr sz="3400"/>
            </a:pPr>
            <a:r>
              <a:t>Building RESTful APIs.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 sz="3400"/>
            </a:pPr>
            <a:r>
              <a:t>Implementing Websockets.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 sz="3400"/>
            </a:pPr>
            <a:r>
              <a:t>Developing Microservices.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 sz="3400"/>
            </a:pPr>
            <a:r>
              <a:t>Example: Creating a RESTful API using Express.js.</a:t>
            </a:r>
          </a:p>
        </p:txBody>
      </p:sp>
      <p:pic>
        <p:nvPicPr>
          <p:cNvPr id="186" name="Screenshot 2023-09-22 at 09.25.19.png" descr="Screenshot 2023-09-22 at 09.25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7672" y="5829555"/>
            <a:ext cx="12681119" cy="674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o better use the NODE.JS HTTP MODULE: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 better use the NODE.JS HTTP MODULE:</a:t>
            </a:r>
          </a:p>
        </p:txBody>
      </p:sp>
      <p:sp>
        <p:nvSpPr>
          <p:cNvPr id="189" name="Best Pract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67" sz="9200"/>
            </a:lvl1pPr>
          </a:lstStyle>
          <a:p>
            <a:pPr/>
            <a:r>
              <a:t>Best Practices</a:t>
            </a:r>
          </a:p>
        </p:txBody>
      </p:sp>
      <p:sp>
        <p:nvSpPr>
          <p:cNvPr id="190" name="Performance optimiza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Performance optimization.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Security considerations.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Scaling Node.js applications.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Input validation and sanitization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